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4" r:id="rId1"/>
  </p:sldMasterIdLst>
  <p:notesMasterIdLst>
    <p:notesMasterId r:id="rId14"/>
  </p:notesMasterIdLst>
  <p:handoutMasterIdLst>
    <p:handoutMasterId r:id="rId15"/>
  </p:handoutMasterIdLst>
  <p:sldIdLst>
    <p:sldId id="257" r:id="rId2"/>
    <p:sldId id="259" r:id="rId3"/>
    <p:sldId id="292" r:id="rId4"/>
    <p:sldId id="298" r:id="rId5"/>
    <p:sldId id="296" r:id="rId6"/>
    <p:sldId id="293" r:id="rId7"/>
    <p:sldId id="297" r:id="rId8"/>
    <p:sldId id="294" r:id="rId9"/>
    <p:sldId id="299" r:id="rId10"/>
    <p:sldId id="300" r:id="rId11"/>
    <p:sldId id="295" r:id="rId12"/>
    <p:sldId id="282" r:id="rId13"/>
  </p:sldIdLst>
  <p:sldSz cx="9144000" cy="5143500" type="screen16x9"/>
  <p:notesSz cx="6858000" cy="9144000"/>
  <p:embeddedFontLst>
    <p:embeddedFont>
      <p:font typeface="Barlow Condensed" panose="00000506000000000000" pitchFamily="2" charset="0"/>
      <p:regular r:id="rId16"/>
      <p:bold r:id="rId17"/>
      <p:italic r:id="rId18"/>
      <p:boldItalic r:id="rId19"/>
    </p:embeddedFont>
    <p:embeddedFont>
      <p:font typeface="Playfair Display" panose="00000500000000000000" pitchFamily="2" charset="0"/>
      <p:regular r:id="rId20"/>
      <p:bold r:id="rId21"/>
      <p:italic r:id="rId22"/>
      <p:boldItalic r:id="rId23"/>
    </p:embeddedFont>
    <p:embeddedFont>
      <p:font typeface="Poppins SemiBold" panose="00000700000000000000" pitchFamily="2" charset="0"/>
      <p:regular r:id="rId24"/>
      <p:bold r:id="rId25"/>
      <p:italic r:id="rId26"/>
      <p:boldItalic r:id="rId27"/>
    </p:embeddedFont>
    <p:embeddedFont>
      <p:font typeface="Proza Libre" panose="020B0604020202020204" charset="0"/>
      <p:regular r:id="rId28"/>
      <p:bold r:id="rId29"/>
      <p:italic r:id="rId30"/>
      <p:boldItalic r:id="rId31"/>
    </p:embeddedFont>
    <p:embeddedFont>
      <p:font typeface="Traditional Arabic" panose="02020603050405020304" pitchFamily="18" charset="-78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EBEA3-2509-4432-9CDB-8301BAF5DE68}">
  <a:tblStyle styleId="{D87EBEA3-2509-4432-9CDB-8301BAF5DE6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36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9969ED8-8EEA-4597-BDFB-4560EFA48E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2DA3B8-2910-4AE3-BA26-00037F6BF4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CE2C3-6830-4132-A398-AE406DAB9197}" type="datetime1">
              <a:rPr lang="en-US" smtClean="0"/>
              <a:t>7/31/2025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5AEB96-B652-42FC-9D1E-9F5217C8212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F86170-B6C9-44B4-85C3-0E2FF05BBA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4C362-27A5-46DF-AB60-5E5802D894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69292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51b28ef904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51b28ef904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51b28ef904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51b28ef904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51b28ef904_0_3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51b28ef904_0_3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0476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51b28ef904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51b28ef904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3362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1b28ef904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1b28ef904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8236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1b28ef904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1b28ef904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7724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51b28ef904_2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51b28ef904_2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 or concepts">
  <p:cSld name="TITLE_1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223200" y="228000"/>
            <a:ext cx="8700000" cy="4656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3870830" y="223200"/>
            <a:ext cx="1386058" cy="732000"/>
            <a:chOff x="3582525" y="414175"/>
            <a:chExt cx="1960478" cy="732000"/>
          </a:xfrm>
        </p:grpSpPr>
        <p:sp>
          <p:nvSpPr>
            <p:cNvPr id="22" name="Google Shape;22;p3"/>
            <p:cNvSpPr/>
            <p:nvPr/>
          </p:nvSpPr>
          <p:spPr>
            <a:xfrm rot="10800000">
              <a:off x="3582525" y="414175"/>
              <a:ext cx="984000" cy="732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4559003" y="414175"/>
              <a:ext cx="984000" cy="732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 txBox="1">
            <a:spLocks noGrp="1"/>
          </p:cNvSpPr>
          <p:nvPr>
            <p:ph type="ctrTitle"/>
          </p:nvPr>
        </p:nvSpPr>
        <p:spPr>
          <a:xfrm>
            <a:off x="311700" y="1658975"/>
            <a:ext cx="8520600" cy="9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311700" y="2523875"/>
            <a:ext cx="85206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>
            <a:off x="410325" y="414175"/>
            <a:ext cx="8312400" cy="42489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 rot="8100000">
            <a:off x="-84487" y="319427"/>
            <a:ext cx="1518240" cy="731993"/>
            <a:chOff x="3582525" y="414175"/>
            <a:chExt cx="1960478" cy="732000"/>
          </a:xfrm>
        </p:grpSpPr>
        <p:sp>
          <p:nvSpPr>
            <p:cNvPr id="30" name="Google Shape;30;p4"/>
            <p:cNvSpPr/>
            <p:nvPr/>
          </p:nvSpPr>
          <p:spPr>
            <a:xfrm rot="10800000">
              <a:off x="3582525" y="414175"/>
              <a:ext cx="984000" cy="732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rot="10800000" flipH="1">
              <a:off x="4559003" y="414175"/>
              <a:ext cx="984000" cy="732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2;p4"/>
          <p:cNvGrpSpPr/>
          <p:nvPr/>
        </p:nvGrpSpPr>
        <p:grpSpPr>
          <a:xfrm rot="-2700000">
            <a:off x="7704458" y="4029581"/>
            <a:ext cx="1518240" cy="731993"/>
            <a:chOff x="3582525" y="414175"/>
            <a:chExt cx="1960478" cy="732000"/>
          </a:xfrm>
        </p:grpSpPr>
        <p:sp>
          <p:nvSpPr>
            <p:cNvPr id="33" name="Google Shape;33;p4"/>
            <p:cNvSpPr/>
            <p:nvPr/>
          </p:nvSpPr>
          <p:spPr>
            <a:xfrm rot="10800000">
              <a:off x="3582525" y="414175"/>
              <a:ext cx="984000" cy="732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 rot="10800000" flipH="1">
              <a:off x="4559003" y="414175"/>
              <a:ext cx="984000" cy="732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901550" y="2150850"/>
            <a:ext cx="7368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>
            <a:off x="223200" y="228000"/>
            <a:ext cx="8700000" cy="4656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" name="Google Shape;106;p10"/>
          <p:cNvGrpSpPr/>
          <p:nvPr/>
        </p:nvGrpSpPr>
        <p:grpSpPr>
          <a:xfrm>
            <a:off x="3870830" y="223200"/>
            <a:ext cx="1386058" cy="732000"/>
            <a:chOff x="3582525" y="414175"/>
            <a:chExt cx="1960478" cy="732000"/>
          </a:xfrm>
        </p:grpSpPr>
        <p:sp>
          <p:nvSpPr>
            <p:cNvPr id="107" name="Google Shape;107;p10"/>
            <p:cNvSpPr/>
            <p:nvPr/>
          </p:nvSpPr>
          <p:spPr>
            <a:xfrm rot="10800000">
              <a:off x="3582525" y="414175"/>
              <a:ext cx="984000" cy="732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0"/>
            <p:cNvSpPr/>
            <p:nvPr/>
          </p:nvSpPr>
          <p:spPr>
            <a:xfrm rot="10800000" flipH="1">
              <a:off x="4559003" y="414175"/>
              <a:ext cx="984000" cy="732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10"/>
          <p:cNvSpPr txBox="1">
            <a:spLocks noGrp="1"/>
          </p:cNvSpPr>
          <p:nvPr>
            <p:ph type="title"/>
          </p:nvPr>
        </p:nvSpPr>
        <p:spPr>
          <a:xfrm>
            <a:off x="595200" y="921275"/>
            <a:ext cx="7877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0"/>
          <p:cNvSpPr txBox="1">
            <a:spLocks noGrp="1"/>
          </p:cNvSpPr>
          <p:nvPr>
            <p:ph type="body" idx="1"/>
          </p:nvPr>
        </p:nvSpPr>
        <p:spPr>
          <a:xfrm>
            <a:off x="595200" y="1692000"/>
            <a:ext cx="7877400" cy="27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2" name="Google Shape;112;p10"/>
          <p:cNvSpPr txBox="1"/>
          <p:nvPr/>
        </p:nvSpPr>
        <p:spPr>
          <a:xfrm rot="5400000">
            <a:off x="-755550" y="482737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000">
              <a:solidFill>
                <a:schemeClr val="accent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/>
          <p:nvPr/>
        </p:nvSpPr>
        <p:spPr>
          <a:xfrm>
            <a:off x="223200" y="228000"/>
            <a:ext cx="8700000" cy="4656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14"/>
          <p:cNvGrpSpPr/>
          <p:nvPr/>
        </p:nvGrpSpPr>
        <p:grpSpPr>
          <a:xfrm>
            <a:off x="3870830" y="223200"/>
            <a:ext cx="1386058" cy="732000"/>
            <a:chOff x="3582525" y="414175"/>
            <a:chExt cx="1960478" cy="732000"/>
          </a:xfrm>
        </p:grpSpPr>
        <p:sp>
          <p:nvSpPr>
            <p:cNvPr id="143" name="Google Shape;143;p14"/>
            <p:cNvSpPr/>
            <p:nvPr/>
          </p:nvSpPr>
          <p:spPr>
            <a:xfrm rot="10800000">
              <a:off x="3582525" y="414175"/>
              <a:ext cx="984000" cy="732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4"/>
            <p:cNvSpPr/>
            <p:nvPr/>
          </p:nvSpPr>
          <p:spPr>
            <a:xfrm rot="10800000" flipH="1">
              <a:off x="4559003" y="414175"/>
              <a:ext cx="984000" cy="732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14"/>
          <p:cNvSpPr txBox="1">
            <a:spLocks noGrp="1"/>
          </p:cNvSpPr>
          <p:nvPr>
            <p:ph type="title"/>
          </p:nvPr>
        </p:nvSpPr>
        <p:spPr>
          <a:xfrm>
            <a:off x="671700" y="891600"/>
            <a:ext cx="3355500" cy="6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14"/>
          <p:cNvSpPr txBox="1">
            <a:spLocks noGrp="1"/>
          </p:cNvSpPr>
          <p:nvPr>
            <p:ph type="body" idx="1"/>
          </p:nvPr>
        </p:nvSpPr>
        <p:spPr>
          <a:xfrm>
            <a:off x="671700" y="1610082"/>
            <a:ext cx="3355500" cy="27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7" name="Google Shape;14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6"/>
          <p:cNvSpPr/>
          <p:nvPr/>
        </p:nvSpPr>
        <p:spPr>
          <a:xfrm>
            <a:off x="223200" y="228000"/>
            <a:ext cx="8700000" cy="4656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" name="Google Shape;162;p16"/>
          <p:cNvGrpSpPr/>
          <p:nvPr/>
        </p:nvGrpSpPr>
        <p:grpSpPr>
          <a:xfrm>
            <a:off x="3870830" y="223200"/>
            <a:ext cx="1386058" cy="732000"/>
            <a:chOff x="3582525" y="414175"/>
            <a:chExt cx="1960478" cy="732000"/>
          </a:xfrm>
        </p:grpSpPr>
        <p:sp>
          <p:nvSpPr>
            <p:cNvPr id="163" name="Google Shape;163;p16"/>
            <p:cNvSpPr/>
            <p:nvPr/>
          </p:nvSpPr>
          <p:spPr>
            <a:xfrm rot="10800000">
              <a:off x="3582525" y="414175"/>
              <a:ext cx="984000" cy="732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 rot="10800000" flipH="1">
              <a:off x="4559003" y="414175"/>
              <a:ext cx="984000" cy="732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6"/>
          <p:cNvSpPr txBox="1">
            <a:spLocks noGrp="1"/>
          </p:cNvSpPr>
          <p:nvPr>
            <p:ph type="title"/>
          </p:nvPr>
        </p:nvSpPr>
        <p:spPr>
          <a:xfrm>
            <a:off x="3417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6" name="Google Shape;166;p16"/>
          <p:cNvSpPr txBox="1">
            <a:spLocks noGrp="1"/>
          </p:cNvSpPr>
          <p:nvPr>
            <p:ph type="subTitle" idx="1"/>
          </p:nvPr>
        </p:nvSpPr>
        <p:spPr>
          <a:xfrm>
            <a:off x="3417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7" name="Google Shape;167;p1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8" name="Google Shape;1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/>
          <p:nvPr/>
        </p:nvSpPr>
        <p:spPr>
          <a:xfrm>
            <a:off x="223200" y="228000"/>
            <a:ext cx="8700000" cy="4656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" name="Google Shape;187;p19"/>
          <p:cNvGrpSpPr/>
          <p:nvPr/>
        </p:nvGrpSpPr>
        <p:grpSpPr>
          <a:xfrm>
            <a:off x="3870830" y="223200"/>
            <a:ext cx="1386058" cy="732000"/>
            <a:chOff x="3582525" y="414175"/>
            <a:chExt cx="1960478" cy="732000"/>
          </a:xfrm>
        </p:grpSpPr>
        <p:sp>
          <p:nvSpPr>
            <p:cNvPr id="188" name="Google Shape;188;p19"/>
            <p:cNvSpPr/>
            <p:nvPr/>
          </p:nvSpPr>
          <p:spPr>
            <a:xfrm rot="10800000">
              <a:off x="3582525" y="414175"/>
              <a:ext cx="984000" cy="732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 rot="10800000" flipH="1">
              <a:off x="4559003" y="414175"/>
              <a:ext cx="984000" cy="732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" name="Google Shape;190;p1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1" name="Google Shape;191;p1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dea">
  <p:cSld name="BIG_NUMBER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>
            <a:spLocks noGrp="1"/>
          </p:cNvSpPr>
          <p:nvPr>
            <p:ph type="title"/>
          </p:nvPr>
        </p:nvSpPr>
        <p:spPr>
          <a:xfrm>
            <a:off x="311700" y="1101250"/>
            <a:ext cx="8520600" cy="19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9600"/>
            </a:lvl9pPr>
          </a:lstStyle>
          <a:p>
            <a:endParaRPr/>
          </a:p>
        </p:txBody>
      </p:sp>
      <p:sp>
        <p:nvSpPr>
          <p:cNvPr id="195" name="Google Shape;195;p20"/>
          <p:cNvSpPr/>
          <p:nvPr/>
        </p:nvSpPr>
        <p:spPr>
          <a:xfrm>
            <a:off x="223200" y="228000"/>
            <a:ext cx="8700000" cy="46560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" name="Google Shape;196;p20"/>
          <p:cNvGrpSpPr/>
          <p:nvPr/>
        </p:nvGrpSpPr>
        <p:grpSpPr>
          <a:xfrm>
            <a:off x="3870830" y="223200"/>
            <a:ext cx="1386058" cy="732000"/>
            <a:chOff x="3582525" y="414175"/>
            <a:chExt cx="1960478" cy="732000"/>
          </a:xfrm>
        </p:grpSpPr>
        <p:sp>
          <p:nvSpPr>
            <p:cNvPr id="197" name="Google Shape;197;p20"/>
            <p:cNvSpPr/>
            <p:nvPr/>
          </p:nvSpPr>
          <p:spPr>
            <a:xfrm rot="10800000">
              <a:off x="3582525" y="414175"/>
              <a:ext cx="984000" cy="7320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0"/>
            <p:cNvSpPr/>
            <p:nvPr/>
          </p:nvSpPr>
          <p:spPr>
            <a:xfrm rot="10800000" flipH="1">
              <a:off x="4559003" y="414175"/>
              <a:ext cx="984000" cy="7320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20"/>
          <p:cNvSpPr txBox="1">
            <a:spLocks noGrp="1"/>
          </p:cNvSpPr>
          <p:nvPr>
            <p:ph type="body" idx="1"/>
          </p:nvPr>
        </p:nvSpPr>
        <p:spPr>
          <a:xfrm>
            <a:off x="311700" y="33808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0" name="Google Shape;20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72E3F"/>
              </a:buClr>
              <a:buSzPts val="2800"/>
              <a:buFont typeface="Playfair Display"/>
              <a:buNone/>
              <a:defRPr sz="2800">
                <a:solidFill>
                  <a:srgbClr val="272E3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72E3F"/>
              </a:buClr>
              <a:buSzPts val="2800"/>
              <a:buFont typeface="Poppins SemiBold"/>
              <a:buNone/>
              <a:defRPr sz="2800">
                <a:solidFill>
                  <a:srgbClr val="272E3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72E3F"/>
              </a:buClr>
              <a:buSzPts val="2800"/>
              <a:buFont typeface="Poppins SemiBold"/>
              <a:buNone/>
              <a:defRPr sz="2800">
                <a:solidFill>
                  <a:srgbClr val="272E3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72E3F"/>
              </a:buClr>
              <a:buSzPts val="2800"/>
              <a:buFont typeface="Poppins SemiBold"/>
              <a:buNone/>
              <a:defRPr sz="2800">
                <a:solidFill>
                  <a:srgbClr val="272E3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72E3F"/>
              </a:buClr>
              <a:buSzPts val="2800"/>
              <a:buFont typeface="Poppins SemiBold"/>
              <a:buNone/>
              <a:defRPr sz="2800">
                <a:solidFill>
                  <a:srgbClr val="272E3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72E3F"/>
              </a:buClr>
              <a:buSzPts val="2800"/>
              <a:buFont typeface="Poppins SemiBold"/>
              <a:buNone/>
              <a:defRPr sz="2800">
                <a:solidFill>
                  <a:srgbClr val="272E3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72E3F"/>
              </a:buClr>
              <a:buSzPts val="2800"/>
              <a:buFont typeface="Poppins SemiBold"/>
              <a:buNone/>
              <a:defRPr sz="2800">
                <a:solidFill>
                  <a:srgbClr val="272E3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72E3F"/>
              </a:buClr>
              <a:buSzPts val="2800"/>
              <a:buFont typeface="Poppins SemiBold"/>
              <a:buNone/>
              <a:defRPr sz="2800">
                <a:solidFill>
                  <a:srgbClr val="272E3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72E3F"/>
              </a:buClr>
              <a:buSzPts val="2800"/>
              <a:buFont typeface="Poppins SemiBold"/>
              <a:buNone/>
              <a:defRPr sz="2800">
                <a:solidFill>
                  <a:srgbClr val="272E3F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72E3F"/>
              </a:buClr>
              <a:buSzPts val="1800"/>
              <a:buFont typeface="Proza Libre"/>
              <a:buChar char="●"/>
              <a:defRPr sz="1800">
                <a:solidFill>
                  <a:srgbClr val="272E3F"/>
                </a:solidFill>
                <a:latin typeface="Proza Libre"/>
                <a:ea typeface="Proza Libre"/>
                <a:cs typeface="Proza Libre"/>
                <a:sym typeface="Proza Libr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72E3F"/>
              </a:buClr>
              <a:buSzPts val="1400"/>
              <a:buFont typeface="Proza Libre"/>
              <a:buChar char="○"/>
              <a:defRPr>
                <a:solidFill>
                  <a:srgbClr val="272E3F"/>
                </a:solidFill>
                <a:latin typeface="Proza Libre"/>
                <a:ea typeface="Proza Libre"/>
                <a:cs typeface="Proza Libre"/>
                <a:sym typeface="Proza Libr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72E3F"/>
              </a:buClr>
              <a:buSzPts val="1400"/>
              <a:buFont typeface="Proza Libre"/>
              <a:buChar char="■"/>
              <a:defRPr>
                <a:solidFill>
                  <a:srgbClr val="272E3F"/>
                </a:solidFill>
                <a:latin typeface="Proza Libre"/>
                <a:ea typeface="Proza Libre"/>
                <a:cs typeface="Proza Libre"/>
                <a:sym typeface="Proza Libr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72E3F"/>
              </a:buClr>
              <a:buSzPts val="1400"/>
              <a:buFont typeface="Proza Libre"/>
              <a:buChar char="●"/>
              <a:defRPr>
                <a:solidFill>
                  <a:srgbClr val="272E3F"/>
                </a:solidFill>
                <a:latin typeface="Proza Libre"/>
                <a:ea typeface="Proza Libre"/>
                <a:cs typeface="Proza Libre"/>
                <a:sym typeface="Proza Libr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72E3F"/>
              </a:buClr>
              <a:buSzPts val="1400"/>
              <a:buFont typeface="Proza Libre"/>
              <a:buChar char="○"/>
              <a:defRPr>
                <a:solidFill>
                  <a:srgbClr val="272E3F"/>
                </a:solidFill>
                <a:latin typeface="Proza Libre"/>
                <a:ea typeface="Proza Libre"/>
                <a:cs typeface="Proza Libre"/>
                <a:sym typeface="Proza Libr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72E3F"/>
              </a:buClr>
              <a:buSzPts val="1400"/>
              <a:buFont typeface="Proza Libre"/>
              <a:buChar char="■"/>
              <a:defRPr>
                <a:solidFill>
                  <a:srgbClr val="272E3F"/>
                </a:solidFill>
                <a:latin typeface="Proza Libre"/>
                <a:ea typeface="Proza Libre"/>
                <a:cs typeface="Proza Libre"/>
                <a:sym typeface="Proza Libr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72E3F"/>
              </a:buClr>
              <a:buSzPts val="1400"/>
              <a:buFont typeface="Proza Libre"/>
              <a:buChar char="●"/>
              <a:defRPr>
                <a:solidFill>
                  <a:srgbClr val="272E3F"/>
                </a:solidFill>
                <a:latin typeface="Proza Libre"/>
                <a:ea typeface="Proza Libre"/>
                <a:cs typeface="Proza Libre"/>
                <a:sym typeface="Proza Libr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72E3F"/>
              </a:buClr>
              <a:buSzPts val="1400"/>
              <a:buFont typeface="Proza Libre"/>
              <a:buChar char="○"/>
              <a:defRPr>
                <a:solidFill>
                  <a:srgbClr val="272E3F"/>
                </a:solidFill>
                <a:latin typeface="Proza Libre"/>
                <a:ea typeface="Proza Libre"/>
                <a:cs typeface="Proza Libre"/>
                <a:sym typeface="Proza Libr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72E3F"/>
              </a:buClr>
              <a:buSzPts val="1400"/>
              <a:buFont typeface="Proza Libre"/>
              <a:buChar char="■"/>
              <a:defRPr>
                <a:solidFill>
                  <a:srgbClr val="272E3F"/>
                </a:solidFill>
                <a:latin typeface="Proza Libre"/>
                <a:ea typeface="Proza Libre"/>
                <a:cs typeface="Proza Libre"/>
                <a:sym typeface="Proza Libr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755550" y="4827375"/>
            <a:ext cx="15798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000">
              <a:solidFill>
                <a:schemeClr val="dk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60" r:id="rId4"/>
    <p:sldLayoutId id="2147483662" r:id="rId5"/>
    <p:sldLayoutId id="2147483665" r:id="rId6"/>
    <p:sldLayoutId id="2147483666" r:id="rId7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jp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9"/>
          <p:cNvSpPr txBox="1">
            <a:spLocks noGrp="1"/>
          </p:cNvSpPr>
          <p:nvPr>
            <p:ph type="title"/>
          </p:nvPr>
        </p:nvSpPr>
        <p:spPr>
          <a:xfrm>
            <a:off x="297712" y="1585861"/>
            <a:ext cx="5038688" cy="156165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ar-EG" sz="3600" b="1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بناء منصة اجتماعية لمشاركة الصور قابلة للتوسّع</a:t>
            </a:r>
            <a:endParaRPr sz="3600" b="1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  <p:sp>
        <p:nvSpPr>
          <p:cNvPr id="501" name="Google Shape;501;p29"/>
          <p:cNvSpPr txBox="1">
            <a:spLocks noGrp="1"/>
          </p:cNvSpPr>
          <p:nvPr>
            <p:ph type="body" idx="1"/>
          </p:nvPr>
        </p:nvSpPr>
        <p:spPr>
          <a:xfrm>
            <a:off x="191386" y="3783373"/>
            <a:ext cx="5145014" cy="921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ar-EG" sz="1400" b="1" dirty="0"/>
              <a:t>تقديم الطالبة رنيم يوسف عصفورة                         إشراف:م.محمد بشار دسوقي</a:t>
            </a:r>
            <a:endParaRPr sz="1400" b="1" dirty="0"/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C33A67E6-EC07-41FE-958A-973C27162D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5927" y="1236366"/>
            <a:ext cx="3143915" cy="314391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BBCD63-3C15-4F4A-94D2-855E24DEDA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B88113-9492-4739-8D29-A70C00D3EB6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772" y="439123"/>
            <a:ext cx="1297172" cy="11467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F21B60-AB46-6BCB-3A96-80C98361BC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E291EA-C39E-305A-0268-2B4EA7ACC3DA}"/>
              </a:ext>
            </a:extLst>
          </p:cNvPr>
          <p:cNvSpPr txBox="1"/>
          <p:nvPr/>
        </p:nvSpPr>
        <p:spPr>
          <a:xfrm>
            <a:off x="1517560" y="907766"/>
            <a:ext cx="604992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A" sz="4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الأدوات المستخدمة</a:t>
            </a:r>
          </a:p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82AE7F-B6E4-4AD3-37D2-7EDDD152A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708" y="2802179"/>
            <a:ext cx="1302632" cy="9222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30F7CB-7E2B-0949-CE4E-68AC5DA5B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292" y="2035144"/>
            <a:ext cx="1414463" cy="6424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EBDAA3-06E1-26D8-7A6F-D67894695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5292" y="3851825"/>
            <a:ext cx="1571005" cy="73882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AF6B98-390D-9FE2-C7FA-ECF98AE68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0968" y="2036780"/>
            <a:ext cx="1380538" cy="5916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5FB84DA-3962-47D7-74F6-90E1B85B7A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86496" y="2976030"/>
            <a:ext cx="1571005" cy="7483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18126CF-A39B-836B-F232-10520C20AD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4083" y="1757758"/>
            <a:ext cx="1623424" cy="104442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47579A8-EB6C-91A8-1BB2-43B900BA6B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65735" y="2849181"/>
            <a:ext cx="1571004" cy="87522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94C303E-8882-CE46-981E-3E5F1E4CBD0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99921" y="3591766"/>
            <a:ext cx="1302632" cy="107145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B8BF6C4-719B-E8FD-DF0A-F2B9B736F79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21348" y="3811515"/>
            <a:ext cx="1304992" cy="98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185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92CB7CA-672A-CB22-293C-869A9B599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B2BC4A-2B0A-4C39-8B2A-7C42381EF9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600" smtClean="0"/>
              <a:t>11</a:t>
            </a:fld>
            <a:endParaRPr lang="en-GB" sz="1600" dirty="0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AE15594A-AE82-A119-F5C9-FE28B1826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36054" y="-138223"/>
            <a:ext cx="2707946" cy="605100"/>
          </a:xfrm>
        </p:spPr>
        <p:txBody>
          <a:bodyPr/>
          <a:lstStyle/>
          <a:p>
            <a:pPr algn="r"/>
            <a:r>
              <a:rPr lang="ar-SY" sz="2400" dirty="0">
                <a:solidFill>
                  <a:schemeClr val="accent1">
                    <a:lumMod val="75000"/>
                  </a:schemeClr>
                </a:solidFill>
              </a:rPr>
              <a:t>تصميم النظام مع الأدوات المستخدمة</a:t>
            </a:r>
            <a:endParaRPr lang="en-US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723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54"/>
          <p:cNvSpPr txBox="1">
            <a:spLocks noGrp="1"/>
          </p:cNvSpPr>
          <p:nvPr>
            <p:ph type="title"/>
          </p:nvPr>
        </p:nvSpPr>
        <p:spPr>
          <a:xfrm>
            <a:off x="311700" y="1101250"/>
            <a:ext cx="8520600" cy="19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ar-EG" dirty="0">
                <a:solidFill>
                  <a:srgbClr val="FFFFFF"/>
                </a:solidFill>
                <a:highlight>
                  <a:schemeClr val="accent1"/>
                </a:highlight>
                <a:latin typeface="Traditional Arabic" panose="02020603050405020304" pitchFamily="18" charset="-78"/>
                <a:cs typeface="Traditional Arabic" panose="02020603050405020304" pitchFamily="18" charset="-78"/>
              </a:rPr>
              <a:t>شكراً لاستماعكم</a:t>
            </a:r>
            <a:endParaRPr dirty="0">
              <a:solidFill>
                <a:srgbClr val="FFFFFF"/>
              </a:solidFill>
              <a:highlight>
                <a:schemeClr val="accent1"/>
              </a:highlight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  <p:sp>
        <p:nvSpPr>
          <p:cNvPr id="750" name="Google Shape;750;p54"/>
          <p:cNvSpPr txBox="1"/>
          <p:nvPr/>
        </p:nvSpPr>
        <p:spPr>
          <a:xfrm rot="5400000">
            <a:off x="-501450" y="4573275"/>
            <a:ext cx="10716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000">
              <a:solidFill>
                <a:schemeClr val="accent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B3B825-0E0B-4EF1-8DF1-335EF36A05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12</a:t>
            </a:fld>
            <a:endParaRPr 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CAC603-0C16-490D-94E6-4648E2CAE465}"/>
              </a:ext>
            </a:extLst>
          </p:cNvPr>
          <p:cNvSpPr txBox="1"/>
          <p:nvPr/>
        </p:nvSpPr>
        <p:spPr>
          <a:xfrm>
            <a:off x="2551814" y="648586"/>
            <a:ext cx="4263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EG" sz="4000" b="1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الهدف من المشروع</a:t>
            </a:r>
            <a:endParaRPr lang="en-US" sz="4000" b="1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1498B3-BF20-4606-B841-E870A2D4A465}"/>
              </a:ext>
            </a:extLst>
          </p:cNvPr>
          <p:cNvSpPr txBox="1"/>
          <p:nvPr/>
        </p:nvSpPr>
        <p:spPr>
          <a:xfrm>
            <a:off x="1743740" y="1833086"/>
            <a:ext cx="6751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بناء منصة اجتماعية تتيح للمستخدمين مشاركة الصور بطريقة سهلة، سريعة، وآمنة، مع ضمان قابلية التوسع العالية في الأداء وتعدد الخدمات</a:t>
            </a:r>
            <a:r>
              <a:rPr lang="en-US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.</a:t>
            </a:r>
          </a:p>
          <a:p>
            <a:pPr algn="r" rtl="1"/>
            <a:endParaRPr lang="en-US" sz="18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algn="r" rtl="1"/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تم تصميم النظام ليعتمد على بنية الخدمات المصغرة</a:t>
            </a:r>
            <a:r>
              <a:rPr lang="en-US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Microservices </a:t>
            </a: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وتقنيات حديثة لضمان الكفاءة والمرونة ودعم التطور المستقبلي.</a:t>
            </a:r>
            <a:endParaRPr lang="en-US" sz="18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844877-6F13-493E-AFA1-124E0B9722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5" t="12648" r="12762" b="12751"/>
          <a:stretch/>
        </p:blipFill>
        <p:spPr>
          <a:xfrm>
            <a:off x="7527851" y="648586"/>
            <a:ext cx="829340" cy="80807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19B50-BE60-4805-BE45-C1F02799ABE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600" smtClean="0"/>
              <a:t>2</a:t>
            </a:fld>
            <a:endParaRPr lang="en-GB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CAC603-0C16-490D-94E6-4648E2CAE465}"/>
              </a:ext>
            </a:extLst>
          </p:cNvPr>
          <p:cNvSpPr txBox="1"/>
          <p:nvPr/>
        </p:nvSpPr>
        <p:spPr>
          <a:xfrm>
            <a:off x="2551812" y="404539"/>
            <a:ext cx="42636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EG" sz="3600" b="1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متطلبات المشروع</a:t>
            </a:r>
            <a:endParaRPr lang="en-US" sz="3600" b="1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1498B3-BF20-4606-B841-E870A2D4A465}"/>
              </a:ext>
            </a:extLst>
          </p:cNvPr>
          <p:cNvSpPr txBox="1"/>
          <p:nvPr/>
        </p:nvSpPr>
        <p:spPr>
          <a:xfrm>
            <a:off x="5005838" y="1297172"/>
            <a:ext cx="374097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EG" sz="1800" b="1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المتطلبات الوظيفية: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تسجيل المستخدم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نشر الصور 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وجود علاقة بين المستخدمين(متابعة</a:t>
            </a:r>
            <a:r>
              <a:rPr lang="en-US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/</a:t>
            </a: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إلغاء متابعة)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البحث عن مستخدمين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عرض الصفحة الشخصية للمستخدم ولمستخدمين اخرين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عرض الحائط الشخصي تحتوي على أحدث الصور للأشخاص المتابعين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تعديل الملف الشخصي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endParaRPr lang="en-US" sz="18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844877-6F13-493E-AFA1-124E0B9722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75" t="12648" r="12762" b="12751"/>
          <a:stretch/>
        </p:blipFill>
        <p:spPr>
          <a:xfrm>
            <a:off x="7993992" y="529881"/>
            <a:ext cx="621555" cy="60561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19B50-BE60-4805-BE45-C1F02799ABE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600" smtClean="0"/>
              <a:t>3</a:t>
            </a:fld>
            <a:endParaRPr lang="en-GB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F74A8A-1F41-4DA5-9A1B-20CFA54D5D53}"/>
              </a:ext>
            </a:extLst>
          </p:cNvPr>
          <p:cNvSpPr txBox="1"/>
          <p:nvPr/>
        </p:nvSpPr>
        <p:spPr>
          <a:xfrm>
            <a:off x="382772" y="1146130"/>
            <a:ext cx="440187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EG" sz="1800" b="1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المتطلبات غير الوظيفية: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قابلية التوسع وقدرة على التحمل لدعم ملايين المستخدمين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الأداءفي الزمن الحقيقي :زمن الاستجابة &lt; 500</a:t>
            </a:r>
            <a:r>
              <a:rPr lang="en-US" sz="1800" dirty="0" err="1">
                <a:latin typeface="Traditional Arabic" panose="02020603050405020304" pitchFamily="18" charset="-78"/>
                <a:cs typeface="Traditional Arabic" panose="02020603050405020304" pitchFamily="18" charset="-78"/>
              </a:rPr>
              <a:t>ms</a:t>
            </a: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en-US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 </a:t>
            </a: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في معظم الحالات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عنونة الخدمات بشكل ديناميكي ومعاينة الفشل وإعادة تشغيل الخدمات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نظام مرن يتحمّل الأعطال دون فقدان للبيانات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سهولة الصيانة والتحديث:قابلية تغيير أو تحديث مكونات النظام بشكل مستقل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ضمان توافر الخدمة بنسبة 99.99%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تتبع الأداء واكتشاف المشاكل بشكل لحظي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حماية البيانات وضمان وصول آمن للمحتوى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r>
              <a:rPr lang="ar-EG" sz="1800" dirty="0">
                <a:latin typeface="Traditional Arabic" panose="02020603050405020304" pitchFamily="18" charset="-78"/>
                <a:cs typeface="Traditional Arabic" panose="02020603050405020304" pitchFamily="18" charset="-78"/>
              </a:rPr>
              <a:t>القدرة على معالجة بيانات تصل إالى 1بيتابايت يومياً</a:t>
            </a: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endParaRPr lang="ar-EG" sz="18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  <a:p>
            <a:pPr marL="285750" indent="-285750" algn="r" rtl="1">
              <a:buFont typeface="Wingdings" panose="05000000000000000000" pitchFamily="2" charset="2"/>
              <a:buChar char="§"/>
            </a:pPr>
            <a:endParaRPr lang="ar-EG" sz="1800" dirty="0">
              <a:latin typeface="Traditional Arabic" panose="02020603050405020304" pitchFamily="18" charset="-78"/>
              <a:cs typeface="Traditional Arabic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61477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1D7624-B47E-0FB4-680D-5BD6841D7A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4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419A75-C71D-B50C-F354-2560279D62EE}"/>
              </a:ext>
            </a:extLst>
          </p:cNvPr>
          <p:cNvSpPr txBox="1"/>
          <p:nvPr/>
        </p:nvSpPr>
        <p:spPr>
          <a:xfrm>
            <a:off x="1392865" y="1655140"/>
            <a:ext cx="6134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Y" sz="6600" dirty="0">
                <a:solidFill>
                  <a:schemeClr val="accent1">
                    <a:lumMod val="50000"/>
                  </a:schemeClr>
                </a:solidFill>
              </a:rPr>
              <a:t>التصميم</a:t>
            </a:r>
            <a:endParaRPr lang="en-US" sz="6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869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F21B60-AB46-6BCB-3A96-80C98361BC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E291EA-C39E-305A-0268-2B4EA7ACC3DA}"/>
              </a:ext>
            </a:extLst>
          </p:cNvPr>
          <p:cNvSpPr txBox="1"/>
          <p:nvPr/>
        </p:nvSpPr>
        <p:spPr>
          <a:xfrm>
            <a:off x="1669311" y="818707"/>
            <a:ext cx="6049925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r-SA" sz="44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الأنماط المعمارية والتصميمية المستخدمة</a:t>
            </a:r>
            <a:endParaRPr lang="en-US" sz="44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raditional Arabic" panose="02020603050405020304" pitchFamily="18" charset="-78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C97AFB-11E5-AE68-A1B1-0C3467263811}"/>
              </a:ext>
            </a:extLst>
          </p:cNvPr>
          <p:cNvSpPr txBox="1"/>
          <p:nvPr/>
        </p:nvSpPr>
        <p:spPr>
          <a:xfrm>
            <a:off x="981820" y="1633551"/>
            <a:ext cx="7543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EG" sz="2400" dirty="0">
                <a:effectLst/>
                <a:ea typeface="Calibri" panose="020F0502020204030204" pitchFamily="34" charset="0"/>
                <a:cs typeface="Traditional Arabic" panose="02020603050405020304" pitchFamily="18" charset="-78"/>
              </a:rPr>
              <a:t>نمط الخدمات المصغّرة (</a:t>
            </a:r>
            <a:r>
              <a:rPr lang="en-US" sz="2400" dirty="0">
                <a:effectLst/>
                <a:latin typeface="Traditional Arabic" panose="02020603050405020304" pitchFamily="18" charset="-78"/>
                <a:ea typeface="Calibri" panose="020F0502020204030204" pitchFamily="34" charset="0"/>
              </a:rPr>
              <a:t>Microservices Architecture</a:t>
            </a:r>
            <a:r>
              <a:rPr lang="ar-EG" sz="2400" dirty="0">
                <a:effectLst/>
                <a:ea typeface="Calibri" panose="020F0502020204030204" pitchFamily="34" charset="0"/>
                <a:cs typeface="Traditional Arabic" panose="02020603050405020304" pitchFamily="18" charset="-78"/>
              </a:rPr>
              <a:t>)</a:t>
            </a:r>
            <a:endParaRPr lang="ar-SY" sz="2400" dirty="0">
              <a:ea typeface="Calibri" panose="020F0502020204030204" pitchFamily="34" charset="0"/>
              <a:cs typeface="Traditional Arabic" panose="02020603050405020304" pitchFamily="18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EG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نمط فصل مسؤوليات القراءة والكتابة </a:t>
            </a:r>
            <a:r>
              <a:rPr lang="en-US" sz="2400" dirty="0">
                <a:effectLst/>
                <a:latin typeface="Traditional Arabic" panose="02020603050405020304" pitchFamily="18" charset="-78"/>
                <a:ea typeface="Times New Roman" panose="02020603050405020304" pitchFamily="18" charset="0"/>
                <a:cs typeface="Traditional Arabic" panose="02020603050405020304" pitchFamily="18" charset="-78"/>
              </a:rPr>
              <a:t>(CQRS)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raditional Arabic" panose="02020603050405020304" pitchFamily="18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SY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النمط القائم على الأحداث (</a:t>
            </a:r>
            <a:r>
              <a:rPr lang="en-US" sz="2400" dirty="0">
                <a:effectLst/>
                <a:latin typeface="Traditional Arabic" panose="02020603050405020304" pitchFamily="18" charset="-78"/>
                <a:ea typeface="Times New Roman" panose="02020603050405020304" pitchFamily="18" charset="0"/>
                <a:cs typeface="Traditional Arabic" panose="02020603050405020304" pitchFamily="18" charset="-78"/>
              </a:rPr>
              <a:t>Event-Driven Architecture</a:t>
            </a:r>
            <a:r>
              <a:rPr lang="ar-SY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)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SY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نمط بوابة الدخول الموحدة (</a:t>
            </a:r>
            <a:r>
              <a:rPr lang="en-US" sz="2400" dirty="0">
                <a:effectLst/>
                <a:latin typeface="Traditional Arabic" panose="02020603050405020304" pitchFamily="18" charset="-78"/>
                <a:ea typeface="Times New Roman" panose="02020603050405020304" pitchFamily="18" charset="0"/>
                <a:cs typeface="Traditional Arabic" panose="02020603050405020304" pitchFamily="18" charset="-78"/>
              </a:rPr>
              <a:t>API Gateway</a:t>
            </a:r>
            <a:r>
              <a:rPr lang="ar-SY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)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raditional Arabic" panose="02020603050405020304" pitchFamily="18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SY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نمط قاطع الدائرة (</a:t>
            </a:r>
            <a:r>
              <a:rPr lang="en-US" sz="2400" dirty="0">
                <a:effectLst/>
                <a:latin typeface="Traditional Arabic" panose="02020603050405020304" pitchFamily="18" charset="-78"/>
                <a:ea typeface="Times New Roman" panose="02020603050405020304" pitchFamily="18" charset="0"/>
                <a:cs typeface="Traditional Arabic" panose="02020603050405020304" pitchFamily="18" charset="-78"/>
              </a:rPr>
              <a:t>Circuit Breaker</a:t>
            </a:r>
            <a:r>
              <a:rPr lang="ar-SY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)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raditional Arabic" panose="02020603050405020304" pitchFamily="18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SY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نمط التحسين عند الحافة (</a:t>
            </a:r>
            <a:r>
              <a:rPr lang="en-US" sz="2400" dirty="0">
                <a:effectLst/>
                <a:latin typeface="Traditional Arabic" panose="02020603050405020304" pitchFamily="18" charset="-78"/>
                <a:ea typeface="Times New Roman" panose="02020603050405020304" pitchFamily="18" charset="0"/>
                <a:cs typeface="Traditional Arabic" panose="02020603050405020304" pitchFamily="18" charset="-78"/>
              </a:rPr>
              <a:t>Edge Optimization</a:t>
            </a:r>
            <a:r>
              <a:rPr lang="ar-SY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)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raditional Arabic" panose="02020603050405020304" pitchFamily="18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SY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نمط التوجيه الذكي والتخزين المؤقت عبر </a:t>
            </a:r>
            <a:r>
              <a:rPr lang="en-US" sz="2400" dirty="0">
                <a:effectLst/>
                <a:latin typeface="Traditional Arabic" panose="02020603050405020304" pitchFamily="18" charset="-78"/>
                <a:ea typeface="Times New Roman" panose="02020603050405020304" pitchFamily="18" charset="0"/>
                <a:cs typeface="Traditional Arabic" panose="02020603050405020304" pitchFamily="18" charset="-78"/>
              </a:rPr>
              <a:t>CDN (Smart Caching via CDN)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raditional Arabic" panose="02020603050405020304" pitchFamily="18" charset="-78"/>
            </a:endParaRPr>
          </a:p>
          <a:p>
            <a:pPr algn="r" rtl="1"/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raditional Arabic" panose="02020603050405020304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68431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F6F98C-B6F6-42D3-AD89-39C12B01732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600" smtClean="0"/>
              <a:t>6</a:t>
            </a:fld>
            <a:endParaRPr lang="en-GB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CCB9F3-2628-494E-8BA8-F716C90C1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712" y="354863"/>
            <a:ext cx="8548576" cy="449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60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48F7D1F-CA2E-8039-986A-569F5318B8E9}"/>
              </a:ext>
            </a:extLst>
          </p:cNvPr>
          <p:cNvSpPr/>
          <p:nvPr/>
        </p:nvSpPr>
        <p:spPr>
          <a:xfrm>
            <a:off x="0" y="0"/>
            <a:ext cx="9144000" cy="14795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F931B8-D90C-37B3-6BE3-151EAB0CB3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0" t="1769" r="1133"/>
          <a:stretch/>
        </p:blipFill>
        <p:spPr bwMode="auto">
          <a:xfrm>
            <a:off x="122842" y="1010092"/>
            <a:ext cx="8898315" cy="413340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03D3E4-89F3-7839-FF87-A11EDF71D3E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5C289B-5B01-31FA-2548-61938C2AE108}"/>
              </a:ext>
            </a:extLst>
          </p:cNvPr>
          <p:cNvSpPr txBox="1"/>
          <p:nvPr/>
        </p:nvSpPr>
        <p:spPr>
          <a:xfrm>
            <a:off x="-284421" y="447705"/>
            <a:ext cx="971284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SY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استراتيجية </a:t>
            </a:r>
            <a:r>
              <a:rPr lang="ar-EG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تصميم</a:t>
            </a:r>
            <a:r>
              <a:rPr lang="ar-SY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 المصادقة (</a:t>
            </a:r>
            <a:r>
              <a:rPr lang="en-US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Authentication Strategy</a:t>
            </a:r>
            <a:r>
              <a:rPr lang="ar-SY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raditional Arabic" panose="02020603050405020304" pitchFamily="18" charset="-78"/>
              </a:rPr>
              <a:t>)</a:t>
            </a:r>
            <a:endParaRPr lang="en-US" sz="3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raditional Arabic" panose="02020603050405020304" pitchFamily="18" charset="-78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065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B2BC4A-2B0A-4C39-8B2A-7C42381EF9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600" smtClean="0"/>
              <a:t>8</a:t>
            </a:fld>
            <a:endParaRPr lang="en-GB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E1BD78-FF86-4D8A-531C-9E4BC018D6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</p:spPr>
      </p:pic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AE15594A-AE82-A119-F5C9-FE28B1826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27440" y="-106326"/>
            <a:ext cx="2707946" cy="605100"/>
          </a:xfrm>
        </p:spPr>
        <p:txBody>
          <a:bodyPr/>
          <a:lstStyle/>
          <a:p>
            <a:r>
              <a:rPr lang="ar-SY" sz="3600" dirty="0">
                <a:solidFill>
                  <a:schemeClr val="accent1">
                    <a:lumMod val="75000"/>
                  </a:schemeClr>
                </a:solidFill>
              </a:rPr>
              <a:t>تصميم النظام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0DF3A-830F-653D-9786-8764D0F18526}"/>
              </a:ext>
            </a:extLst>
          </p:cNvPr>
          <p:cNvSpPr txBox="1">
            <a:spLocks/>
          </p:cNvSpPr>
          <p:nvPr/>
        </p:nvSpPr>
        <p:spPr>
          <a:xfrm>
            <a:off x="8624858" y="48156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GB" sz="1600" smtClean="0"/>
              <a:pPr/>
              <a:t>8</a:t>
            </a:fld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1508369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1D7624-B47E-0FB4-680D-5BD6841D7A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419A75-C71D-B50C-F354-2560279D62EE}"/>
              </a:ext>
            </a:extLst>
          </p:cNvPr>
          <p:cNvSpPr txBox="1"/>
          <p:nvPr/>
        </p:nvSpPr>
        <p:spPr>
          <a:xfrm>
            <a:off x="1392865" y="1655140"/>
            <a:ext cx="61349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ar-SY" sz="6600" dirty="0">
                <a:solidFill>
                  <a:schemeClr val="accent1">
                    <a:lumMod val="50000"/>
                  </a:schemeClr>
                </a:solidFill>
              </a:rPr>
              <a:t>التنفيذ والتطوير</a:t>
            </a:r>
            <a:endParaRPr lang="en-US" sz="6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418750"/>
      </p:ext>
    </p:extLst>
  </p:cSld>
  <p:clrMapOvr>
    <a:masterClrMapping/>
  </p:clrMapOvr>
</p:sld>
</file>

<file path=ppt/theme/theme1.xml><?xml version="1.0" encoding="utf-8"?>
<a:theme xmlns:a="http://schemas.openxmlformats.org/drawingml/2006/main" name="0106_Brook_Template_SlidesMania">
  <a:themeElements>
    <a:clrScheme name="Simple Light">
      <a:dk1>
        <a:srgbClr val="000000"/>
      </a:dk1>
      <a:lt1>
        <a:srgbClr val="FFFFFF"/>
      </a:lt1>
      <a:dk2>
        <a:srgbClr val="272E3F"/>
      </a:dk2>
      <a:lt2>
        <a:srgbClr val="EEEEEE"/>
      </a:lt2>
      <a:accent1>
        <a:srgbClr val="DCA4C4"/>
      </a:accent1>
      <a:accent2>
        <a:srgbClr val="C18FAB"/>
      </a:accent2>
      <a:accent3>
        <a:srgbClr val="5C6D96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286</Words>
  <Application>Microsoft Office PowerPoint</Application>
  <PresentationFormat>On-screen Show (16:9)</PresentationFormat>
  <Paragraphs>54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Barlow Condensed</vt:lpstr>
      <vt:lpstr>Times New Roman</vt:lpstr>
      <vt:lpstr>Poppins SemiBold</vt:lpstr>
      <vt:lpstr>Playfair Display</vt:lpstr>
      <vt:lpstr>Proza Libre</vt:lpstr>
      <vt:lpstr>Traditional Arabic</vt:lpstr>
      <vt:lpstr>Wingdings</vt:lpstr>
      <vt:lpstr>Arial</vt:lpstr>
      <vt:lpstr>0106_Brook_Template_SlidesMania</vt:lpstr>
      <vt:lpstr>بناء منصة اجتماعية لمشاركة الصور قابلة للتوسّع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شكراً لاستماعكم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بناء منصة اجتماعية لمشاركة الصور قابلة للتوسّع</dc:title>
  <cp:lastModifiedBy>ranem asfoura</cp:lastModifiedBy>
  <cp:revision>26</cp:revision>
  <dcterms:modified xsi:type="dcterms:W3CDTF">2025-07-30T21:23:11Z</dcterms:modified>
</cp:coreProperties>
</file>